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8" r:id="rId2"/>
  </p:sldMasterIdLst>
  <p:notesMasterIdLst>
    <p:notesMasterId r:id="rId15"/>
  </p:notesMasterIdLst>
  <p:handoutMasterIdLst>
    <p:handoutMasterId r:id="rId16"/>
  </p:handoutMasterIdLst>
  <p:sldIdLst>
    <p:sldId id="735" r:id="rId3"/>
    <p:sldId id="730" r:id="rId4"/>
    <p:sldId id="728" r:id="rId5"/>
    <p:sldId id="731" r:id="rId6"/>
    <p:sldId id="732" r:id="rId7"/>
    <p:sldId id="733" r:id="rId8"/>
    <p:sldId id="729" r:id="rId9"/>
    <p:sldId id="734" r:id="rId10"/>
    <p:sldId id="737" r:id="rId11"/>
    <p:sldId id="739" r:id="rId12"/>
    <p:sldId id="740" r:id="rId13"/>
    <p:sldId id="741" r:id="rId1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7"/>
    <a:srgbClr val="FFCCCC"/>
    <a:srgbClr val="FFFF99"/>
    <a:srgbClr val="006600"/>
    <a:srgbClr val="993300"/>
    <a:srgbClr val="7EB0DE"/>
    <a:srgbClr val="4E93D2"/>
    <a:srgbClr val="2B6EAB"/>
    <a:srgbClr val="EA6B14"/>
    <a:srgbClr val="78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89049" autoAdjust="0"/>
  </p:normalViewPr>
  <p:slideViewPr>
    <p:cSldViewPr snapToGrid="0" showGuides="1">
      <p:cViewPr varScale="1">
        <p:scale>
          <a:sx n="116" d="100"/>
          <a:sy n="116" d="100"/>
        </p:scale>
        <p:origin x="76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75123555931106"/>
          <c:y val="2.4088320143886708E-2"/>
          <c:w val="0.62333407118182782"/>
          <c:h val="0.932617630053287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2B6EAB"/>
              </a:solidFill>
            </c:spPr>
          </c:dPt>
          <c:dPt>
            <c:idx val="1"/>
            <c:bubble3D val="0"/>
            <c:spPr>
              <a:solidFill>
                <a:srgbClr val="EA6B14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5.3485592918541186E-2"/>
                  <c:y val="3.5210504374722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836542300449885E-2"/>
                  <c:y val="-1.6005026759479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339.2</c:v>
                </c:pt>
                <c:pt idx="1">
                  <c:v>79.599999999999994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845486158428635E-2"/>
          <c:y val="2.4182872708544477E-3"/>
          <c:w val="0.96866826938657957"/>
          <c:h val="0.82172720071518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утвержденный лимит</c:v>
                </c:pt>
              </c:strCache>
            </c:strRef>
          </c:tx>
          <c:spPr>
            <a:solidFill>
              <a:srgbClr val="7EB0DE"/>
            </a:solidFill>
          </c:spPr>
          <c:invertIfNegative val="0"/>
          <c:dLbls>
            <c:dLbl>
              <c:idx val="0"/>
              <c:layout>
                <c:manualLayout>
                  <c:x val="-1.2586805598571371E-3"/>
                  <c:y val="0.19130055514283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173611197142971E-3"/>
                  <c:y val="0.18475391276126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585814511517405E-3"/>
                  <c:y val="8.0778373758051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312.7</c:v>
                </c:pt>
                <c:pt idx="1">
                  <c:v>98.8</c:v>
                </c:pt>
                <c:pt idx="2">
                  <c:v>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освоения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586805598571486E-3"/>
                  <c:y val="0.18832982472550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8645390287934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586805598571486E-3"/>
                  <c:y val="1.0780816647362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1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312.7</c:v>
                </c:pt>
                <c:pt idx="1">
                  <c:v>98.8</c:v>
                </c:pt>
                <c:pt idx="2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-1846184832"/>
        <c:axId val="-1846183200"/>
      </c:barChart>
      <c:catAx>
        <c:axId val="-184618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846183200"/>
        <c:crosses val="autoZero"/>
        <c:auto val="1"/>
        <c:lblAlgn val="ctr"/>
        <c:lblOffset val="100"/>
        <c:noMultiLvlLbl val="0"/>
      </c:catAx>
      <c:valAx>
        <c:axId val="-1846183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846184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395472476471841"/>
          <c:y val="0.85662221143181916"/>
          <c:w val="0.80467963556936117"/>
          <c:h val="0.10774226512989785"/>
        </c:manualLayout>
      </c:layout>
      <c:overlay val="0"/>
      <c:txPr>
        <a:bodyPr/>
        <a:lstStyle/>
        <a:p>
          <a:pPr>
            <a:defRPr sz="20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75123555931106"/>
          <c:y val="2.4088320143886708E-2"/>
          <c:w val="0.62333407118182782"/>
          <c:h val="0.932617630053287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2B6EAB"/>
              </a:solidFill>
            </c:spPr>
          </c:dPt>
          <c:dPt>
            <c:idx val="1"/>
            <c:bubble3D val="0"/>
            <c:spPr>
              <a:solidFill>
                <a:srgbClr val="EA6B14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4975966017191533"/>
                  <c:y val="5.4416234033661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836542300449885E-2"/>
                  <c:y val="-1.6005026759479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31.32</c:v>
                </c:pt>
                <c:pt idx="1">
                  <c:v>7.35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10"/>
            <a:ext cx="2951165" cy="496887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44" y="10"/>
            <a:ext cx="2951163" cy="496887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r">
              <a:defRPr sz="1200"/>
            </a:lvl1pPr>
          </a:lstStyle>
          <a:p>
            <a:fld id="{4C58D488-F5B3-405A-8E8E-120FA6DE6A52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9442463"/>
            <a:ext cx="2951165" cy="496887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44" y="9442463"/>
            <a:ext cx="2951163" cy="496887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r">
              <a:defRPr sz="1200"/>
            </a:lvl1pPr>
          </a:lstStyle>
          <a:p>
            <a:fld id="{18D694FC-21DA-4FB5-8580-66EA71E99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73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10"/>
            <a:ext cx="2951165" cy="496887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44" y="10"/>
            <a:ext cx="2951163" cy="496887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r">
              <a:defRPr sz="1200"/>
            </a:lvl1pPr>
          </a:lstStyle>
          <a:p>
            <a:fld id="{BBFA6C56-2A64-4089-BAE3-4EA59C255D26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34162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7" tIns="45678" rIns="91357" bIns="456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46" y="4721231"/>
            <a:ext cx="5446711" cy="4473577"/>
          </a:xfrm>
          <a:prstGeom prst="rect">
            <a:avLst/>
          </a:prstGeom>
        </p:spPr>
        <p:txBody>
          <a:bodyPr vert="horz" lIns="91357" tIns="45678" rIns="91357" bIns="4567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442463"/>
            <a:ext cx="2951165" cy="496887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44" y="9442463"/>
            <a:ext cx="2951163" cy="496887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r">
              <a:defRPr sz="1200"/>
            </a:lvl1pPr>
          </a:lstStyle>
          <a:p>
            <a:fld id="{692472F7-48B4-41CE-AC68-1E02AFB23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9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F8D-3FDE-46A5-852E-6C0661EAA1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7517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FCE-E81F-4034-A5DF-C960AA9C5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076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59AB-4512-4C8A-9F99-54DA07A262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8113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" y="0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215979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12192000" cy="687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4468" y="2729269"/>
            <a:ext cx="6714779" cy="482440"/>
          </a:xfrm>
          <a:prstGeom prst="rect">
            <a:avLst/>
          </a:prstGeom>
        </p:spPr>
        <p:txBody>
          <a:bodyPr lIns="91407" tIns="45705" rIns="91407" bIns="45705" anchor="t"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226654" y="5223866"/>
            <a:ext cx="2384405" cy="430887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70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10" y="375826"/>
            <a:ext cx="9144540" cy="283411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4629113-190E-4C09-BE49-613DE8B4CDE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0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497" y="4407514"/>
            <a:ext cx="10362660" cy="599395"/>
          </a:xfrm>
          <a:prstGeom prst="rect">
            <a:avLst/>
          </a:prstGeom>
        </p:spPr>
        <p:txBody>
          <a:bodyPr lIns="91407" tIns="45705" rIns="91407" bIns="45705"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497" y="2907443"/>
            <a:ext cx="10362660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8815" indent="0">
              <a:buNone/>
              <a:defRPr sz="1800"/>
            </a:lvl2pPr>
            <a:lvl3pPr marL="917709" indent="0">
              <a:buNone/>
              <a:defRPr sz="1600"/>
            </a:lvl3pPr>
            <a:lvl4pPr marL="1376577" indent="0">
              <a:buNone/>
              <a:defRPr sz="1400"/>
            </a:lvl4pPr>
            <a:lvl5pPr marL="1835437" indent="0">
              <a:buNone/>
              <a:defRPr sz="1400"/>
            </a:lvl5pPr>
            <a:lvl6pPr marL="2294299" indent="0">
              <a:buNone/>
              <a:defRPr sz="1400"/>
            </a:lvl6pPr>
            <a:lvl7pPr marL="2753159" indent="0">
              <a:buNone/>
              <a:defRPr sz="1400"/>
            </a:lvl7pPr>
            <a:lvl8pPr marL="3212019" indent="0">
              <a:buNone/>
              <a:defRPr sz="1400"/>
            </a:lvl8pPr>
            <a:lvl9pPr marL="367087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24C079-9F80-4676-9251-87B7148D89A1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087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10" y="375826"/>
            <a:ext cx="9144540" cy="283411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6262" y="1990667"/>
            <a:ext cx="282284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6407" y="1990667"/>
            <a:ext cx="2822843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7256F83-DBC1-4397-8451-8A7FD2C17BB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6290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60" y="1133868"/>
            <a:ext cx="10973880" cy="283411"/>
          </a:xfrm>
          <a:prstGeom prst="rect">
            <a:avLst/>
          </a:prstGeom>
        </p:spPr>
        <p:txBody>
          <a:bodyPr lIns="91407" tIns="45705" rIns="91407" bIns="4570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091" y="1535541"/>
            <a:ext cx="5386509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815" indent="0">
              <a:buNone/>
              <a:defRPr sz="2000" b="1"/>
            </a:lvl2pPr>
            <a:lvl3pPr marL="917709" indent="0">
              <a:buNone/>
              <a:defRPr sz="1800" b="1"/>
            </a:lvl3pPr>
            <a:lvl4pPr marL="1376577" indent="0">
              <a:buNone/>
              <a:defRPr sz="1600" b="1"/>
            </a:lvl4pPr>
            <a:lvl5pPr marL="1835437" indent="0">
              <a:buNone/>
              <a:defRPr sz="1600" b="1"/>
            </a:lvl5pPr>
            <a:lvl6pPr marL="2294299" indent="0">
              <a:buNone/>
              <a:defRPr sz="1600" b="1"/>
            </a:lvl6pPr>
            <a:lvl7pPr marL="2753159" indent="0">
              <a:buNone/>
              <a:defRPr sz="1600" b="1"/>
            </a:lvl7pPr>
            <a:lvl8pPr marL="3212019" indent="0">
              <a:buNone/>
              <a:defRPr sz="1600" b="1"/>
            </a:lvl8pPr>
            <a:lvl9pPr marL="36708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091" y="2175319"/>
            <a:ext cx="5386509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271" y="1535541"/>
            <a:ext cx="5388669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815" indent="0">
              <a:buNone/>
              <a:defRPr sz="2000" b="1"/>
            </a:lvl2pPr>
            <a:lvl3pPr marL="917709" indent="0">
              <a:buNone/>
              <a:defRPr sz="1800" b="1"/>
            </a:lvl3pPr>
            <a:lvl4pPr marL="1376577" indent="0">
              <a:buNone/>
              <a:defRPr sz="1600" b="1"/>
            </a:lvl4pPr>
            <a:lvl5pPr marL="1835437" indent="0">
              <a:buNone/>
              <a:defRPr sz="1600" b="1"/>
            </a:lvl5pPr>
            <a:lvl6pPr marL="2294299" indent="0">
              <a:buNone/>
              <a:defRPr sz="1600" b="1"/>
            </a:lvl6pPr>
            <a:lvl7pPr marL="2753159" indent="0">
              <a:buNone/>
              <a:defRPr sz="1600" b="1"/>
            </a:lvl7pPr>
            <a:lvl8pPr marL="3212019" indent="0">
              <a:buNone/>
              <a:defRPr sz="1600" b="1"/>
            </a:lvl8pPr>
            <a:lvl9pPr marL="36708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271" y="2175319"/>
            <a:ext cx="5388669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EDCF510-2779-4100-A795-B5F4ED39BB2D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000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10" y="375826"/>
            <a:ext cx="9144540" cy="283411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2136F51-D19E-4535-8CE4-41AEBEAEF19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707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6E1E49-ACF1-49AA-9C1B-EC5BB171B6C3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30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60" y="1136799"/>
            <a:ext cx="4010725" cy="298327"/>
          </a:xfrm>
          <a:prstGeom prst="rect">
            <a:avLst/>
          </a:prstGeom>
        </p:spPr>
        <p:txBody>
          <a:bodyPr lIns="91407" tIns="45705" rIns="91407" bIns="45705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673" y="273746"/>
            <a:ext cx="6816289" cy="585213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060" y="1435100"/>
            <a:ext cx="4010725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58815" indent="0">
              <a:buNone/>
              <a:defRPr sz="1200"/>
            </a:lvl2pPr>
            <a:lvl3pPr marL="917709" indent="0">
              <a:buNone/>
              <a:defRPr sz="1000"/>
            </a:lvl3pPr>
            <a:lvl4pPr marL="1376577" indent="0">
              <a:buNone/>
              <a:defRPr sz="900"/>
            </a:lvl4pPr>
            <a:lvl5pPr marL="1835437" indent="0">
              <a:buNone/>
              <a:defRPr sz="900"/>
            </a:lvl5pPr>
            <a:lvl6pPr marL="2294299" indent="0">
              <a:buNone/>
              <a:defRPr sz="900"/>
            </a:lvl6pPr>
            <a:lvl7pPr marL="2753159" indent="0">
              <a:buNone/>
              <a:defRPr sz="900"/>
            </a:lvl7pPr>
            <a:lvl8pPr marL="3212019" indent="0">
              <a:buNone/>
              <a:defRPr sz="900"/>
            </a:lvl8pPr>
            <a:lvl9pPr marL="36708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D80B04-FE98-48D4-84E2-6DC52AA33BEB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80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686A-82AE-4D37-A73D-BD8606A403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0515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725" y="5069555"/>
            <a:ext cx="7315200" cy="298327"/>
          </a:xfrm>
          <a:prstGeom prst="rect">
            <a:avLst/>
          </a:prstGeom>
        </p:spPr>
        <p:txBody>
          <a:bodyPr lIns="91407" tIns="45705" rIns="91407" bIns="45705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725" y="612265"/>
            <a:ext cx="73152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58815" indent="0">
              <a:buNone/>
              <a:defRPr sz="2900"/>
            </a:lvl2pPr>
            <a:lvl3pPr marL="917709" indent="0">
              <a:buNone/>
              <a:defRPr sz="2400"/>
            </a:lvl3pPr>
            <a:lvl4pPr marL="1376577" indent="0">
              <a:buNone/>
              <a:defRPr sz="2000"/>
            </a:lvl4pPr>
            <a:lvl5pPr marL="1835437" indent="0">
              <a:buNone/>
              <a:defRPr sz="2000"/>
            </a:lvl5pPr>
            <a:lvl6pPr marL="2294299" indent="0">
              <a:buNone/>
              <a:defRPr sz="2000"/>
            </a:lvl6pPr>
            <a:lvl7pPr marL="2753159" indent="0">
              <a:buNone/>
              <a:defRPr sz="2000"/>
            </a:lvl7pPr>
            <a:lvl8pPr marL="3212019" indent="0">
              <a:buNone/>
              <a:defRPr sz="2000"/>
            </a:lvl8pPr>
            <a:lvl9pPr marL="367087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725" y="5367836"/>
            <a:ext cx="7315200" cy="805015"/>
          </a:xfrm>
        </p:spPr>
        <p:txBody>
          <a:bodyPr/>
          <a:lstStyle>
            <a:lvl1pPr marL="0" indent="0">
              <a:buNone/>
              <a:defRPr sz="1400"/>
            </a:lvl1pPr>
            <a:lvl2pPr marL="458815" indent="0">
              <a:buNone/>
              <a:defRPr sz="1200"/>
            </a:lvl2pPr>
            <a:lvl3pPr marL="917709" indent="0">
              <a:buNone/>
              <a:defRPr sz="1000"/>
            </a:lvl3pPr>
            <a:lvl4pPr marL="1376577" indent="0">
              <a:buNone/>
              <a:defRPr sz="900"/>
            </a:lvl4pPr>
            <a:lvl5pPr marL="1835437" indent="0">
              <a:buNone/>
              <a:defRPr sz="900"/>
            </a:lvl5pPr>
            <a:lvl6pPr marL="2294299" indent="0">
              <a:buNone/>
              <a:defRPr sz="900"/>
            </a:lvl6pPr>
            <a:lvl7pPr marL="2753159" indent="0">
              <a:buNone/>
              <a:defRPr sz="900"/>
            </a:lvl7pPr>
            <a:lvl8pPr marL="3212019" indent="0">
              <a:buNone/>
              <a:defRPr sz="900"/>
            </a:lvl8pPr>
            <a:lvl9pPr marL="36708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B0F5E5-7C97-4B3E-A1BA-D3E2489CC27F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720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10" y="375826"/>
            <a:ext cx="9144540" cy="283411"/>
          </a:xfrm>
          <a:prstGeom prst="rect">
            <a:avLst/>
          </a:prstGeom>
        </p:spPr>
        <p:txBody>
          <a:bodyPr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4EFC214-7A46-4431-96E1-FC9776093D82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4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1471" y="379021"/>
            <a:ext cx="370357" cy="2858851"/>
          </a:xfrm>
          <a:prstGeom prst="rect">
            <a:avLst/>
          </a:prstGeom>
        </p:spPr>
        <p:txBody>
          <a:bodyPr vert="eaVert" lIns="91407" tIns="45705" rIns="91407" bIns="457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94" y="379021"/>
            <a:ext cx="6652145" cy="2858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227B06-6E40-42A8-AC3C-8693D8753A86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334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043160" y="1718550"/>
            <a:ext cx="8442609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1985" y="6614570"/>
            <a:ext cx="11261131" cy="157014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61985" y="6376148"/>
            <a:ext cx="11261131" cy="157014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1986" y="511725"/>
            <a:ext cx="9222292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4086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79BE-5C38-4839-A9AE-DFFA73C9C2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7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59BC-D9C3-49C5-9748-8AFA72425F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608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FEA2-06CB-4154-A894-1EC772999C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61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E324-4868-4088-A638-A4E23080D2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9251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CEAF-D863-43C6-91E2-CEF9EE3785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user\Desktop\Презентация Э.А. Зарипова\Слайд1.JPG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2" r="93651" b="803"/>
          <a:stretch/>
        </p:blipFill>
        <p:spPr bwMode="auto">
          <a:xfrm>
            <a:off x="353957" y="0"/>
            <a:ext cx="499114" cy="685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856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B486-5958-4AFE-8E5C-4530DEC822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155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5FAA-BBF2-4E5C-92FC-B5D667F1E7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532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EB23-167B-43AF-A99E-02F0E16300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E3DBA-4EF8-49D9-A4E7-8E0AF2656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8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62219" y="3240"/>
            <a:ext cx="612347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4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61985" y="792056"/>
            <a:ext cx="4973989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512005" name="McK Slide Elements"/>
          <p:cNvGrpSpPr>
            <a:grpSpLocks/>
          </p:cNvGrpSpPr>
          <p:nvPr/>
        </p:nvGrpSpPr>
        <p:grpSpPr bwMode="auto">
          <a:xfrm>
            <a:off x="161985" y="6265172"/>
            <a:ext cx="11630453" cy="432472"/>
            <a:chOff x="75" y="3868"/>
            <a:chExt cx="5385" cy="267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68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dirty="0" smtClean="0">
                  <a:solidFill>
                    <a:srgbClr val="000000"/>
                  </a:solidFill>
                </a:rPr>
                <a:t>1 Сноска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40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783894" indent="-783894" defTabSz="898597" fontAlgn="base">
                <a:spcBef>
                  <a:spcPct val="0"/>
                </a:spcBef>
                <a:spcAft>
                  <a:spcPct val="0"/>
                </a:spcAft>
                <a:tabLst>
                  <a:tab pos="782296" algn="l"/>
                </a:tabLst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512006" name="ACET" hidden="1"/>
          <p:cNvGrpSpPr>
            <a:grpSpLocks/>
          </p:cNvGrpSpPr>
          <p:nvPr/>
        </p:nvGrpSpPr>
        <p:grpSpPr bwMode="auto">
          <a:xfrm>
            <a:off x="1976220" y="1158139"/>
            <a:ext cx="5801189" cy="510218"/>
            <a:chOff x="915" y="715"/>
            <a:chExt cx="2686" cy="315"/>
          </a:xfrm>
        </p:grpSpPr>
        <p:cxnSp>
          <p:nvCxnSpPr>
            <p:cNvPr id="512017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>
                  <a:solidFill>
                    <a:srgbClr val="000000"/>
                  </a:solidFill>
                </a:rPr>
                <a:t>Название документа</a:t>
              </a:r>
            </a:p>
            <a:p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45147" y="6598841"/>
            <a:ext cx="265655" cy="1554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4070" fontAlgn="base">
              <a:spcBef>
                <a:spcPct val="0"/>
              </a:spcBef>
              <a:spcAft>
                <a:spcPct val="0"/>
              </a:spcAft>
              <a:defRPr/>
            </a:pPr>
            <a:fld id="{71AB364B-99C2-4464-BD2B-7D82AD7F4198}" type="slidenum">
              <a:rPr lang="ru-RU" smtClean="0"/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fld id="{9F557764-5AF6-40E1-9141-591630B2B9F8}" type="slidenum">
              <a:rPr lang="ru-RU" smtClean="0"/>
              <a:pPr defTabSz="9140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1200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13" y="1990667"/>
            <a:ext cx="5853024" cy="124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318" name="doc id"/>
          <p:cNvSpPr>
            <a:spLocks noChangeArrowheads="1"/>
          </p:cNvSpPr>
          <p:nvPr/>
        </p:nvSpPr>
        <p:spPr bwMode="auto">
          <a:xfrm>
            <a:off x="10995492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89859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512010" name="Picture 338" descr="Сбербанк России. Всегда рядом"/>
          <p:cNvPicPr>
            <a:picLocks noChangeAspect="1" noChangeArrowheads="1"/>
          </p:cNvPicPr>
          <p:nvPr/>
        </p:nvPicPr>
        <p:blipFill>
          <a:blip r:embed="rId14" cstate="print"/>
          <a:srcRect t="11224" r="6099" b="7909"/>
          <a:stretch>
            <a:fillRect/>
          </a:stretch>
        </p:blipFill>
        <p:spPr bwMode="auto">
          <a:xfrm>
            <a:off x="9306545" y="93946"/>
            <a:ext cx="2760208" cy="5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11" name="Группа 14"/>
          <p:cNvGrpSpPr>
            <a:grpSpLocks/>
          </p:cNvGrpSpPr>
          <p:nvPr/>
        </p:nvGrpSpPr>
        <p:grpSpPr bwMode="auto">
          <a:xfrm>
            <a:off x="161986" y="701388"/>
            <a:ext cx="11965221" cy="43733"/>
            <a:chOff x="273050" y="888717"/>
            <a:chExt cx="9400377" cy="36000"/>
          </a:xfrm>
        </p:grpSpPr>
        <p:cxnSp>
          <p:nvCxnSpPr>
            <p:cNvPr id="8" name="Прямая соединительная линия 12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ый треугольник 13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70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2012" name="Группа 15"/>
          <p:cNvGrpSpPr>
            <a:grpSpLocks/>
          </p:cNvGrpSpPr>
          <p:nvPr/>
        </p:nvGrpSpPr>
        <p:grpSpPr bwMode="auto">
          <a:xfrm>
            <a:off x="161986" y="6731662"/>
            <a:ext cx="11965221" cy="43735"/>
            <a:chOff x="273050" y="888717"/>
            <a:chExt cx="9400377" cy="36000"/>
          </a:xfrm>
        </p:grpSpPr>
        <p:cxnSp>
          <p:nvCxnSpPr>
            <p:cNvPr id="11" name="Прямая соединительная линия 16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ый треугольник 17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70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2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+mj-lt"/>
          <a:ea typeface="+mj-ea"/>
          <a:cs typeface="+mj-cs"/>
        </a:defRPr>
      </a:lvl1pPr>
      <a:lvl2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2pPr>
      <a:lvl3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3pPr>
      <a:lvl4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4pPr>
      <a:lvl5pPr algn="l" defTabSz="89859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5pPr>
      <a:lvl6pPr marL="458815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6pPr>
      <a:lvl7pPr marL="917709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7pPr>
      <a:lvl8pPr marL="1376577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8pPr>
      <a:lvl9pPr marL="1835437" algn="l" defTabSz="898597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9pPr>
    </p:titleStyle>
    <p:bodyStyle>
      <a:lvl1pPr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4381" indent="-192790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8815" indent="-262893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6594" indent="-156143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8833" indent="-130649" algn="l" defTabSz="89859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07699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66554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25425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584280" indent="-130649" algn="l" defTabSz="89859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815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70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577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437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429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315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201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879" algn="l" defTabSz="9177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картинки\эмб\100 лет ТА1ССР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732" y="140912"/>
            <a:ext cx="1798561" cy="9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9301" y="1395394"/>
            <a:ext cx="99777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исполнении </a:t>
            </a: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проектов: </a:t>
            </a: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«Создание </a:t>
            </a:r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поддержки фермеров </a:t>
            </a: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сельской кооперации»</a:t>
            </a:r>
            <a:r>
              <a:rPr lang="tt-RU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t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tt-RU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рамках национального проекта </a:t>
            </a: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t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Малое </a:t>
            </a:r>
            <a:r>
              <a:rPr lang="tt-RU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среднее предпринимательство </a:t>
            </a:r>
            <a:r>
              <a:rPr lang="tt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t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t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tt-RU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поддержка индивидуальной предпринимательской инициативы </a:t>
            </a:r>
            <a:r>
              <a:rPr lang="tt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tt-RU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tt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года</a:t>
            </a: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514350" indent="-514350" algn="just">
              <a:buAutoNum type="arabicPeriod"/>
            </a:pPr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ru-RU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«Экспорт продукции АПК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в рамках национального проекта «Международная </a:t>
            </a:r>
            <a:r>
              <a:rPr lang="ru-RU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кооперация и экспорт»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5216" y="5788003"/>
            <a:ext cx="10956784" cy="8309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 Премьер-министра Республики Татарстан - министр</a:t>
            </a: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Зяббаров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Марат Азатович</a:t>
            </a: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94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картинки\эмб\100 лет ТА1ССР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732" y="140912"/>
            <a:ext cx="1798561" cy="9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37018" y="1001857"/>
            <a:ext cx="9654981" cy="1299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>
              <a:lnSpc>
                <a:spcPts val="2800"/>
              </a:lnSpc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Закупка оборудования, улучшение материально-технической базы в рамках национального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проекта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«Международная кооперация и экспорт»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РТ </a:t>
            </a:r>
          </a:p>
          <a:p>
            <a:pPr>
              <a:lnSpc>
                <a:spcPts val="2800"/>
              </a:lnSpc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2019 году, млн </a:t>
            </a:r>
            <a:r>
              <a:rPr lang="ru-RU" sz="2600" b="1" strike="sngStrike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600" b="1" strike="sngStrike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0546" y="5712675"/>
            <a:ext cx="1093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>
                <a:latin typeface="Arial" pitchFamily="34" charset="0"/>
                <a:cs typeface="Arial" pitchFamily="34" charset="0"/>
              </a:rPr>
              <a:t>2 комплекта дождевальных машин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ОРСИС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оросительная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техника кругового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действия: Казанка-7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Казанка-6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Казанка-5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76710"/>
              </p:ext>
            </p:extLst>
          </p:nvPr>
        </p:nvGraphicFramePr>
        <p:xfrm>
          <a:off x="1235207" y="2746880"/>
          <a:ext cx="10527617" cy="2730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028">
                  <a:extLst>
                    <a:ext uri="{9D8B030D-6E8A-4147-A177-3AD203B41FA5}">
                      <a16:colId xmlns:a16="http://schemas.microsoft.com/office/drawing/2014/main" xmlns="" val="2609582426"/>
                    </a:ext>
                  </a:extLst>
                </a:gridCol>
                <a:gridCol w="1810871">
                  <a:extLst>
                    <a:ext uri="{9D8B030D-6E8A-4147-A177-3AD203B41FA5}">
                      <a16:colId xmlns:a16="http://schemas.microsoft.com/office/drawing/2014/main" xmlns="" val="3360994099"/>
                    </a:ext>
                  </a:extLst>
                </a:gridCol>
                <a:gridCol w="1577788">
                  <a:extLst>
                    <a:ext uri="{9D8B030D-6E8A-4147-A177-3AD203B41FA5}">
                      <a16:colId xmlns:a16="http://schemas.microsoft.com/office/drawing/2014/main" xmlns="" val="1532709044"/>
                    </a:ext>
                  </a:extLst>
                </a:gridCol>
                <a:gridCol w="1386878">
                  <a:extLst>
                    <a:ext uri="{9D8B030D-6E8A-4147-A177-3AD203B41FA5}">
                      <a16:colId xmlns:a16="http://schemas.microsoft.com/office/drawing/2014/main" xmlns="" val="77527006"/>
                    </a:ext>
                  </a:extLst>
                </a:gridCol>
                <a:gridCol w="1205052">
                  <a:extLst>
                    <a:ext uri="{9D8B030D-6E8A-4147-A177-3AD203B41FA5}">
                      <a16:colId xmlns:a16="http://schemas.microsoft.com/office/drawing/2014/main" xmlns="" val="752545482"/>
                    </a:ext>
                  </a:extLst>
                </a:gridCol>
              </a:tblGrid>
              <a:tr h="8461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проект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Утвержденный лимит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Кассовое освоение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освоения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8940984"/>
                  </a:ext>
                </a:extLst>
              </a:tr>
              <a:tr h="1884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Экспорт продукции агропромышленного комплекса Республики Татарстан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2019-2024 гг.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13,29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13,29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13,29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2420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471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картинки\эмб\100 лет ТА1ССР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732" y="140912"/>
            <a:ext cx="1798561" cy="9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37018" y="948067"/>
            <a:ext cx="9654981" cy="1299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>
              <a:lnSpc>
                <a:spcPts val="3000"/>
              </a:lnSpc>
            </a:pP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Региональный проект «Экспорт продукции агропромышленного комплекса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Республики Татарстан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2019-2024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гг.», тыс. </a:t>
            </a:r>
            <a:r>
              <a:rPr lang="ru-RU" sz="2700" b="1" strike="sngStrike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700" b="1" strike="sngStrike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754524"/>
              </p:ext>
            </p:extLst>
          </p:nvPr>
        </p:nvGraphicFramePr>
        <p:xfrm>
          <a:off x="1113878" y="3027680"/>
          <a:ext cx="10773323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802">
                  <a:extLst>
                    <a:ext uri="{9D8B030D-6E8A-4147-A177-3AD203B41FA5}">
                      <a16:colId xmlns:a16="http://schemas.microsoft.com/office/drawing/2014/main" xmlns="" val="260958242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="" val="3360994099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xmlns="" val="1532709044"/>
                    </a:ext>
                  </a:extLst>
                </a:gridCol>
                <a:gridCol w="1657873">
                  <a:extLst>
                    <a:ext uri="{9D8B030D-6E8A-4147-A177-3AD203B41FA5}">
                      <a16:colId xmlns:a16="http://schemas.microsoft.com/office/drawing/2014/main" xmlns="" val="77527006"/>
                    </a:ext>
                  </a:extLst>
                </a:gridCol>
                <a:gridCol w="1156448">
                  <a:extLst>
                    <a:ext uri="{9D8B030D-6E8A-4147-A177-3AD203B41FA5}">
                      <a16:colId xmlns:a16="http://schemas.microsoft.com/office/drawing/2014/main" xmlns="" val="752545482"/>
                    </a:ext>
                  </a:extLst>
                </a:gridCol>
              </a:tblGrid>
              <a:tr h="139264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Мероприятия национального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проекта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Утвержденный лимит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Кассовое освоение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освоения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8940984"/>
                  </a:ext>
                </a:extLst>
              </a:tr>
              <a:tr h="168583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Ввод в эксплуатацию мелиорируемых земель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38 672,84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38 672,84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38 672,84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2420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638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картинки\эмб\100 лет ТА1ССР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732" y="140912"/>
            <a:ext cx="1798561" cy="9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37018" y="1026897"/>
            <a:ext cx="9654981" cy="1299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>
              <a:lnSpc>
                <a:spcPts val="3000"/>
              </a:lnSpc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Плановые целевые показатели национального проекта «Международная кооперация и экспорт» </a:t>
            </a:r>
          </a:p>
          <a:p>
            <a:pPr>
              <a:lnSpc>
                <a:spcPts val="3000"/>
              </a:lnSpc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Республике Татарстан в 2019  году</a:t>
            </a:r>
            <a:endParaRPr lang="ru-RU" sz="27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13359"/>
              </p:ext>
            </p:extLst>
          </p:nvPr>
        </p:nvGraphicFramePr>
        <p:xfrm>
          <a:off x="1102659" y="2406081"/>
          <a:ext cx="10748683" cy="4153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6212">
                  <a:extLst>
                    <a:ext uri="{9D8B030D-6E8A-4147-A177-3AD203B41FA5}">
                      <a16:colId xmlns:a16="http://schemas.microsoft.com/office/drawing/2014/main" xmlns="" val="2609582426"/>
                    </a:ext>
                  </a:extLst>
                </a:gridCol>
                <a:gridCol w="1723241"/>
                <a:gridCol w="1459230">
                  <a:extLst>
                    <a:ext uri="{9D8B030D-6E8A-4147-A177-3AD203B41FA5}">
                      <a16:colId xmlns:a16="http://schemas.microsoft.com/office/drawing/2014/main" xmlns="" val="1532709044"/>
                    </a:ext>
                  </a:extLst>
                </a:gridCol>
              </a:tblGrid>
              <a:tr h="6508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Значение показателя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2019 г. (план)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ическое значение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(на 14.12.19)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8940984"/>
                  </a:ext>
                </a:extLst>
              </a:tr>
              <a:tr h="37656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«Экспорт продукции АПК Республики Татарстан в 2019-2024 гг.»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12420214"/>
                  </a:ext>
                </a:extLst>
              </a:tr>
              <a:tr h="274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Основной показатель - Объем экспорта продукции АПК, млрд долл. США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0,3081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0,139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472562"/>
                  </a:ext>
                </a:extLst>
              </a:tr>
              <a:tr h="548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Дополнительный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показатель -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 экспорта продукции масложировой отрасли, млн долларов США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232,0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81,1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1567719"/>
                  </a:ext>
                </a:extLst>
              </a:tr>
              <a:tr h="548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Дополнительный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показатель -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 экспорта злаков, </a:t>
                      </a:r>
                      <a:b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млн долларов США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10,1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299275"/>
                  </a:ext>
                </a:extLst>
              </a:tr>
              <a:tr h="548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Дополнительный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показатель - Объем экспорта мяса и молока, </a:t>
                      </a:r>
                      <a:b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млн долларов США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8775384"/>
                  </a:ext>
                </a:extLst>
              </a:tr>
              <a:tr h="548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Дополнительный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показатель - Объем экспорта готовой пищевой продукции, млн долларов США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17,5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6801025"/>
                  </a:ext>
                </a:extLst>
              </a:tr>
              <a:tr h="548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Дополнительный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показатель - Объем экспорта прочей продукции АПК, млн долларов США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27,5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4468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197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картинки\эмб\100 лет ТА1ССР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732" y="140912"/>
            <a:ext cx="1798561" cy="9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37018" y="1112219"/>
            <a:ext cx="9654981" cy="1142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>
              <a:lnSpc>
                <a:spcPts val="2800"/>
              </a:lnSpc>
            </a:pP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Указ Президента Российской Федерации от 07.05.2018 №204  «О национальных целях и стратегических </a:t>
            </a:r>
            <a:endParaRPr lang="ru-RU" sz="27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</a:pP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задачах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развития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РФ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период до 2024 года»</a:t>
            </a: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9453241" y="4313238"/>
            <a:ext cx="525771" cy="547079"/>
          </a:xfrm>
          <a:prstGeom prst="rightArrow">
            <a:avLst/>
          </a:prstGeom>
          <a:solidFill>
            <a:srgbClr val="2B6E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194175" y="3270322"/>
            <a:ext cx="578226" cy="547079"/>
          </a:xfrm>
          <a:prstGeom prst="rightArrow">
            <a:avLst/>
          </a:prstGeom>
          <a:solidFill>
            <a:srgbClr val="2B6E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81363" y="2483330"/>
            <a:ext cx="3805756" cy="1828695"/>
          </a:xfrm>
          <a:prstGeom prst="rect">
            <a:avLst/>
          </a:prstGeom>
          <a:solidFill>
            <a:srgbClr val="CCECFF"/>
          </a:solidFill>
          <a:ln w="19050">
            <a:solidFill>
              <a:srgbClr val="2B6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«Создание системы поддержки фермеров </a:t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развитие сельской кооперации»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48910" y="4864680"/>
            <a:ext cx="8580455" cy="1631216"/>
          </a:xfrm>
          <a:prstGeom prst="rect">
            <a:avLst/>
          </a:prstGeom>
          <a:solidFill>
            <a:srgbClr val="FFFF99"/>
          </a:solidFill>
          <a:ln w="19050">
            <a:solidFill>
              <a:srgbClr val="2B6EAB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объем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финансирования: 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algn="just">
              <a:lnSpc>
                <a:spcPts val="3000"/>
              </a:lnSpc>
            </a:pP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млрд </a:t>
            </a:r>
            <a:r>
              <a:rPr lang="ru-RU" sz="2400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средств федерального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algn="just">
              <a:lnSpc>
                <a:spcPts val="3000"/>
              </a:lnSpc>
            </a:pP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16,7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КФХ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algn="just">
              <a:lnSpc>
                <a:spcPts val="3000"/>
              </a:lnSpc>
            </a:pP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млрд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71756" y="2483330"/>
            <a:ext cx="5922418" cy="1828695"/>
          </a:xfrm>
          <a:prstGeom prst="rect">
            <a:avLst/>
          </a:prstGeom>
          <a:solidFill>
            <a:srgbClr val="2B6EAB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917" tIns="18459" rIns="36917" bIns="18459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691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Национальный проект 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/>
            </a:r>
            <a:b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</a:b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«</a:t>
            </a: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Малое и среднее предпринимательство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/>
            </a:r>
            <a:b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</a:b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и </a:t>
            </a: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поддержка индивидуальной предпринимательской инициативы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/>
            </a:r>
            <a:b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</a:b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до </a:t>
            </a: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2024 года»</a:t>
            </a:r>
          </a:p>
        </p:txBody>
      </p:sp>
    </p:spTree>
    <p:extLst>
      <p:ext uri="{BB962C8B-B14F-4D97-AF65-F5344CB8AC3E}">
        <p14:creationId xmlns:p14="http://schemas.microsoft.com/office/powerpoint/2010/main" val="2602298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картинки\эмб\100 лет ТА1ССР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732" y="140912"/>
            <a:ext cx="1798561" cy="9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37018" y="1175283"/>
            <a:ext cx="9654981" cy="1013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>
              <a:lnSpc>
                <a:spcPts val="2800"/>
              </a:lnSpc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Финансирование федерального проекта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Создание системы поддержки фермеров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сельской кооперации в 2019 году»</a:t>
            </a: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991923213"/>
              </p:ext>
            </p:extLst>
          </p:nvPr>
        </p:nvGraphicFramePr>
        <p:xfrm>
          <a:off x="1932922" y="2261134"/>
          <a:ext cx="5936178" cy="396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38477" y="2492468"/>
            <a:ext cx="302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i="1" dirty="0" smtClean="0">
                <a:latin typeface="Arial" pitchFamily="34" charset="0"/>
                <a:cs typeface="Arial" pitchFamily="34" charset="0"/>
              </a:rPr>
              <a:t>Средства бюджета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РТ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63043" y="5742402"/>
            <a:ext cx="436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Средства федерального бюджета 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01200" y="3545217"/>
            <a:ext cx="238405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Общий 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>
                <a:latin typeface="Arial" pitchFamily="34" charset="0"/>
                <a:cs typeface="Arial" pitchFamily="34" charset="0"/>
              </a:rPr>
              <a:t>объем средств </a:t>
            </a: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418,8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2300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54265" y="2577585"/>
            <a:ext cx="4752648" cy="110799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Ins="0" rtlCol="0">
            <a:spAutoFit/>
          </a:bodyPr>
          <a:lstStyle/>
          <a:p>
            <a:r>
              <a:rPr lang="ru-RU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соглашения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 достижении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плановых значений целевых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показателей регионального проекта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54264" y="3918342"/>
            <a:ext cx="4752648" cy="141577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Ins="0" rtlCol="0">
            <a:spAutoFit/>
          </a:bodyPr>
          <a:lstStyle/>
          <a:p>
            <a:r>
              <a:rPr lang="ru-RU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соглашения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 выделении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финансирования из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федерального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на реализацию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регионального проекта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40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картинки\эмб\100 лет ТА1ССР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732" y="140912"/>
            <a:ext cx="1798561" cy="9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161808" y="1404177"/>
            <a:ext cx="1067160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Мероприятие </a:t>
            </a:r>
            <a:r>
              <a:rPr lang="ru-RU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algn="just">
              <a:spcAft>
                <a:spcPts val="1200"/>
              </a:spcAft>
            </a:pPr>
            <a:r>
              <a:rPr lang="ru-RU" sz="2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Грантовая</a:t>
            </a:r>
            <a:r>
              <a:rPr lang="ru-RU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КФХ </a:t>
            </a: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варианта):</a:t>
            </a:r>
            <a:endParaRPr lang="ru-RU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вариант </a:t>
            </a:r>
            <a:r>
              <a:rPr lang="ru-RU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до </a:t>
            </a:r>
            <a:r>
              <a:rPr lang="ru-RU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направления деятельности хозяйства.</a:t>
            </a:r>
          </a:p>
          <a:p>
            <a:pPr algn="just">
              <a:spcAft>
                <a:spcPts val="1200"/>
              </a:spcAft>
            </a:pPr>
            <a:r>
              <a:rPr lang="ru-RU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Обязательство КФХ </a:t>
            </a: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создать не </a:t>
            </a:r>
            <a:r>
              <a:rPr lang="ru-RU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1 рабочего места </a:t>
            </a: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1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6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гранта;</a:t>
            </a:r>
            <a:endParaRPr lang="ru-RU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</a:t>
            </a:r>
            <a:r>
              <a:rPr lang="ru-RU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максимальный </a:t>
            </a:r>
            <a:r>
              <a:rPr lang="ru-RU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гранта </a:t>
            </a: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млн </a:t>
            </a:r>
            <a:r>
              <a:rPr lang="ru-RU" sz="26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25%, но не более 50% средств гранта КФХ будет обязано внести в неделимый фонд </a:t>
            </a:r>
            <a:r>
              <a:rPr lang="ru-RU" sz="2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членом которого оно является. </a:t>
            </a:r>
            <a:endParaRPr lang="ru-RU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98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картинки\эмб\100 лет ТА1ССР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732" y="140912"/>
            <a:ext cx="1798561" cy="9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30895" y="1176898"/>
            <a:ext cx="10729411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Мероприятие 2. </a:t>
            </a:r>
            <a:endParaRPr lang="ru-RU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algn="just">
              <a:lnSpc>
                <a:spcPts val="2600"/>
              </a:lnSpc>
            </a:pP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Субсидии на возмещение части затрат СПоК, связанных с реализацией сельхозпродукции, полученной от членов СПоК. </a:t>
            </a:r>
          </a:p>
          <a:p>
            <a:pPr>
              <a:lnSpc>
                <a:spcPts val="2600"/>
              </a:lnSpc>
            </a:pPr>
            <a:r>
              <a:rPr lang="ru-RU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субсидий исходя из объема реализованной продукции:</a:t>
            </a:r>
          </a:p>
          <a:p>
            <a:pPr>
              <a:lnSpc>
                <a:spcPts val="2600"/>
              </a:lnSpc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от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1-10 млн </a:t>
            </a:r>
            <a:r>
              <a:rPr lang="ru-RU" sz="22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 год - 10% затрат; </a:t>
            </a:r>
          </a:p>
          <a:p>
            <a:pPr>
              <a:lnSpc>
                <a:spcPts val="2600"/>
              </a:lnSpc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от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11-20 млн </a:t>
            </a:r>
            <a:r>
              <a:rPr lang="ru-RU" sz="22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 год - 12% затрат;</a:t>
            </a:r>
          </a:p>
          <a:p>
            <a:pPr lvl="0">
              <a:lnSpc>
                <a:spcPts val="2600"/>
              </a:lnSpc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от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21 млн </a:t>
            </a:r>
            <a:r>
              <a:rPr lang="ru-RU" sz="22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 год и выше - 15% затрат</a:t>
            </a:r>
          </a:p>
          <a:p>
            <a:pPr lvl="0" algn="just">
              <a:lnSpc>
                <a:spcPts val="2600"/>
              </a:lnSpc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субсидии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при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условии увеличения членов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из числа ЛПХ и КФХ. </a:t>
            </a: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0" indent="-358775" algn="just">
              <a:lnSpc>
                <a:spcPts val="2600"/>
              </a:lnSpc>
            </a:pP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Субсидии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возмещение части затрат (не более 50%) </a:t>
            </a:r>
            <a:r>
              <a:rPr lang="ru-RU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сельхозживотных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членов </a:t>
            </a:r>
            <a:r>
              <a:rPr lang="ru-RU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сельхозтехники 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оказания услуг членам </a:t>
            </a:r>
            <a:r>
              <a:rPr lang="ru-RU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358775" algn="just">
              <a:lnSpc>
                <a:spcPts val="2600"/>
              </a:lnSpc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Мера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направлена на повышение привлекательности объединения </a:t>
            </a:r>
            <a:r>
              <a:rPr lang="ru-R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сельхозтоваропроизводителей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ЛПХ (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приобретения поголовья с 50% скидкой и пользования техникой, в </a:t>
            </a:r>
            <a:r>
              <a:rPr lang="ru-R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для заготовки кормов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98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673258" y="107365"/>
            <a:ext cx="6464915" cy="2144345"/>
            <a:chOff x="-142531" y="43960"/>
            <a:chExt cx="6464915" cy="2144345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-142531" y="43960"/>
              <a:ext cx="1508094" cy="1131071"/>
              <a:chOff x="-142531" y="43960"/>
              <a:chExt cx="1531129" cy="1148347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158261" y="158877"/>
                <a:ext cx="914399" cy="914399"/>
              </a:xfrm>
              <a:prstGeom prst="ellipse">
                <a:avLst/>
              </a:prstGeom>
              <a:solidFill>
                <a:srgbClr val="FFF8E5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2531" y="43960"/>
                <a:ext cx="1531129" cy="1148347"/>
              </a:xfrm>
              <a:prstGeom prst="rect">
                <a:avLst/>
              </a:prstGeom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1101403" y="182920"/>
              <a:ext cx="5220981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ru-RU" sz="1900" b="1" dirty="0" smtClean="0">
                  <a:solidFill>
                    <a:srgbClr val="68AC04"/>
                  </a:solidFill>
                  <a:latin typeface="Arial" pitchFamily="34" charset="0"/>
                  <a:cs typeface="Arial" pitchFamily="34" charset="0"/>
                </a:rPr>
                <a:t>Министерство сельского хозяйства</a:t>
              </a:r>
            </a:p>
            <a:p>
              <a:pPr>
                <a:lnSpc>
                  <a:spcPts val="2200"/>
                </a:lnSpc>
              </a:pPr>
              <a:r>
                <a:rPr lang="ru-RU" sz="1900" b="1" dirty="0" smtClean="0">
                  <a:solidFill>
                    <a:srgbClr val="68AC04"/>
                  </a:solidFill>
                  <a:latin typeface="Arial" pitchFamily="34" charset="0"/>
                  <a:cs typeface="Arial" pitchFamily="34" charset="0"/>
                </a:rPr>
                <a:t>и продовольствия Республики Татарстан</a:t>
              </a:r>
              <a:endParaRPr lang="ru-RU" sz="1900" b="1" dirty="0">
                <a:solidFill>
                  <a:srgbClr val="68AC04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30" y="1017340"/>
              <a:ext cx="81280" cy="1170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2" descr="C:\Users\user\Desktop\картинки\эмб\100 лет ТА1ССР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732" y="140912"/>
            <a:ext cx="1798561" cy="9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37018" y="1143751"/>
            <a:ext cx="9654981" cy="1013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>
              <a:lnSpc>
                <a:spcPts val="2800"/>
              </a:lnSpc>
            </a:pP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Направления финансирования федерального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проекта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«Создание системы поддержки фермеров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сельской кооперации в 2019 году», млн </a:t>
            </a:r>
            <a:r>
              <a:rPr lang="ru-RU" sz="2700" b="1" strike="sngStrike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72321556"/>
              </p:ext>
            </p:extLst>
          </p:nvPr>
        </p:nvGraphicFramePr>
        <p:xfrm>
          <a:off x="1419846" y="2727434"/>
          <a:ext cx="10089931" cy="3987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25839" y="2530395"/>
            <a:ext cx="2642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«АГРОСТАРТАП» 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8003" y="4098935"/>
            <a:ext cx="2328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200" i="0" dirty="0" smtClean="0">
                <a:solidFill>
                  <a:srgbClr val="0070C0"/>
                </a:solidFill>
              </a:rPr>
              <a:t>Субсидии</a:t>
            </a:r>
          </a:p>
          <a:p>
            <a:r>
              <a:rPr lang="ru-RU" sz="2200" i="0" dirty="0" smtClean="0">
                <a:solidFill>
                  <a:srgbClr val="0070C0"/>
                </a:solidFill>
              </a:rPr>
              <a:t> кооперативам </a:t>
            </a:r>
            <a:endParaRPr lang="ru-RU" sz="2200" i="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3923" y="4224728"/>
            <a:ext cx="39587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b="1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200" i="0" dirty="0" err="1" smtClean="0">
                <a:solidFill>
                  <a:srgbClr val="0070C0"/>
                </a:solidFill>
              </a:rPr>
              <a:t>Софинансирование</a:t>
            </a:r>
            <a:r>
              <a:rPr lang="ru-RU" sz="2200" i="0" dirty="0" smtClean="0">
                <a:solidFill>
                  <a:srgbClr val="0070C0"/>
                </a:solidFill>
              </a:rPr>
              <a:t> затрат</a:t>
            </a:r>
          </a:p>
          <a:p>
            <a:r>
              <a:rPr lang="ru-RU" sz="2200" i="0" dirty="0" smtClean="0">
                <a:solidFill>
                  <a:srgbClr val="0070C0"/>
                </a:solidFill>
              </a:rPr>
              <a:t>ГБУ «Центр компетенций</a:t>
            </a:r>
          </a:p>
          <a:p>
            <a:r>
              <a:rPr lang="ru-RU" sz="2200" i="0" dirty="0" smtClean="0">
                <a:solidFill>
                  <a:srgbClr val="0070C0"/>
                </a:solidFill>
              </a:rPr>
              <a:t>по развитию кооперации» </a:t>
            </a:r>
            <a:endParaRPr lang="ru-RU" sz="2200" i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98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картинки\эмб\100 лет ТА1ССР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732" y="140912"/>
            <a:ext cx="1798561" cy="9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37018" y="1238347"/>
            <a:ext cx="9654981" cy="802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Федеральный проект «Система поддержки фермеров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сельской кооперации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43010" y="2289960"/>
            <a:ext cx="10070498" cy="369332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 anchor="b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Предусмотрено на 2019 год -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418,8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24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, освоено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418,8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2400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1764283" y="2615565"/>
            <a:ext cx="3426313" cy="43299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ru-RU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200" dirty="0" err="1" smtClean="0"/>
              <a:t>Агростартап</a:t>
            </a:r>
            <a:endParaRPr lang="ru-RU" sz="2200" dirty="0"/>
          </a:p>
        </p:txBody>
      </p:sp>
      <p:sp>
        <p:nvSpPr>
          <p:cNvPr id="26" name="Текст 4"/>
          <p:cNvSpPr txBox="1">
            <a:spLocks/>
          </p:cNvSpPr>
          <p:nvPr/>
        </p:nvSpPr>
        <p:spPr>
          <a:xfrm>
            <a:off x="6952679" y="2615565"/>
            <a:ext cx="4163565" cy="432048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ru-RU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200" dirty="0" smtClean="0"/>
              <a:t>Субсидии кооперативам</a:t>
            </a:r>
            <a:endParaRPr lang="ru-RU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1128716" y="3012510"/>
            <a:ext cx="49954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Господдержка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312,7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>
              <a:lnSpc>
                <a:spcPts val="2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заявителей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</a:p>
          <a:p>
            <a:pPr>
              <a:lnSpc>
                <a:spcPts val="2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Победителей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(61 в статусе ЛПХ)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16071" y="3012510"/>
            <a:ext cx="51634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Господдержка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98,8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>
              <a:lnSpc>
                <a:spcPts val="2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заявителей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13.12.19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ед. 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98,8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b="1" strike="sngStrike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(освоение 100%)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386842"/>
              </p:ext>
            </p:extLst>
          </p:nvPr>
        </p:nvGraphicFramePr>
        <p:xfrm>
          <a:off x="1202948" y="3876360"/>
          <a:ext cx="4722717" cy="27249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11846"/>
                <a:gridCol w="1810871"/>
              </a:tblGrid>
              <a:tr h="1253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К-во участников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77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Молочное скотоводство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9177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Мясное скотоводство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9177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Пчеловодство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9177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Плодово-ягодные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9177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Птицеводство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9177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Зерновые и зернобобовые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9177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Коневодство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9177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Овцеводство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9177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Овощеводство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9177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Другие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9177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263120"/>
              </p:ext>
            </p:extLst>
          </p:nvPr>
        </p:nvGraphicFramePr>
        <p:xfrm>
          <a:off x="6318389" y="3883246"/>
          <a:ext cx="5371588" cy="26960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80788"/>
                <a:gridCol w="1380565"/>
                <a:gridCol w="1210235"/>
              </a:tblGrid>
              <a:tr h="895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К-во заявителей, ед.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субсидии, млн </a:t>
                      </a:r>
                      <a:r>
                        <a:rPr lang="ru-RU" sz="1600" b="1" i="0" u="none" strike="sng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600" b="1" i="0" u="none" strike="sng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0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Закуп продукции у членов кооперативов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20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47,3</a:t>
                      </a:r>
                      <a:endParaRPr lang="ru-RU" sz="20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600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 имущества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для передачи членам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7,0</a:t>
                      </a:r>
                      <a:endParaRPr lang="ru-RU" sz="20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600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 техники </a:t>
                      </a:r>
                      <a:b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 оборудования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20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44,5</a:t>
                      </a:r>
                      <a:endParaRPr lang="ru-RU" sz="2000" b="1" i="0" u="none" strike="noStrike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984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картинки\эмб\100 лет ТА1ССР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732" y="140912"/>
            <a:ext cx="1798561" cy="9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37018" y="1238347"/>
            <a:ext cx="9654981" cy="802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Выполнение показателей Национального Проекта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981789"/>
              </p:ext>
            </p:extLst>
          </p:nvPr>
        </p:nvGraphicFramePr>
        <p:xfrm>
          <a:off x="1199182" y="2459137"/>
          <a:ext cx="10563645" cy="403131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21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87788"/>
                <a:gridCol w="1416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6424">
                  <a:extLst>
                    <a:ext uri="{9D8B030D-6E8A-4147-A177-3AD203B41FA5}">
                      <a16:colId xmlns:a16="http://schemas.microsoft.com/office/drawing/2014/main" xmlns="" val="1550049128"/>
                    </a:ext>
                  </a:extLst>
                </a:gridCol>
                <a:gridCol w="1121720"/>
              </a:tblGrid>
              <a:tr h="4334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Показатели 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6864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2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вовлеченных в субъекты МСП</a:t>
                      </a:r>
                      <a:endParaRPr lang="ru-RU" sz="2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3245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3305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3643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принятых работников</a:t>
                      </a:r>
                      <a:r>
                        <a:rPr lang="ru-RU" sz="23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3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КФХ в году получения грантов «</a:t>
                      </a:r>
                      <a:r>
                        <a:rPr lang="ru-RU" sz="23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Агростартап</a:t>
                      </a:r>
                      <a:r>
                        <a:rPr lang="ru-RU" sz="23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2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30465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принятых членов сельскохозяйственных потребительских кооперативов</a:t>
                      </a:r>
                      <a:endParaRPr lang="ru-RU" sz="2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3057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3057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6864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вновь созданных субъектов МСП</a:t>
                      </a:r>
                      <a:endParaRPr lang="ru-RU" sz="2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217</a:t>
                      </a:r>
                      <a:endParaRPr lang="ru-RU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495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картинки\эмб\100 лет ТА1ССР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732" y="140912"/>
            <a:ext cx="1798561" cy="9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37018" y="1175283"/>
            <a:ext cx="9654981" cy="1013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>
              <a:lnSpc>
                <a:spcPts val="2800"/>
              </a:lnSpc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Финансирование национального проекта </a:t>
            </a:r>
          </a:p>
          <a:p>
            <a:pPr>
              <a:lnSpc>
                <a:spcPts val="2800"/>
              </a:lnSpc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«Международная кооперация и экспорт» </a:t>
            </a:r>
          </a:p>
          <a:p>
            <a:pPr>
              <a:lnSpc>
                <a:spcPts val="2800"/>
              </a:lnSpc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Республике Татарстан в 2019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239464288"/>
              </p:ext>
            </p:extLst>
          </p:nvPr>
        </p:nvGraphicFramePr>
        <p:xfrm>
          <a:off x="1276077" y="2301774"/>
          <a:ext cx="5936178" cy="396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17137" y="3585857"/>
            <a:ext cx="243848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Общий 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>
                <a:latin typeface="Arial" pitchFamily="34" charset="0"/>
                <a:cs typeface="Arial" pitchFamily="34" charset="0"/>
              </a:rPr>
              <a:t>объем средств </a:t>
            </a: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38,67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2300" b="1" strike="sngStrike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8380" y="2297328"/>
            <a:ext cx="5492041" cy="111825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Ins="0" rtlCol="0">
            <a:spAutoFit/>
          </a:bodyPr>
          <a:lstStyle>
            <a:defPPr>
              <a:defRPr lang="ru-RU"/>
            </a:defPPr>
            <a:lvl1pPr>
              <a:defRPr sz="26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2000" dirty="0"/>
              <a:t>1</a:t>
            </a:r>
            <a:r>
              <a:rPr lang="ru-RU" sz="1700" dirty="0"/>
              <a:t> </a:t>
            </a:r>
            <a:r>
              <a:rPr lang="ru-RU" sz="1700" dirty="0">
                <a:solidFill>
                  <a:schemeClr val="tx1"/>
                </a:solidFill>
              </a:rPr>
              <a:t>соглашение о достижении плановых </a:t>
            </a:r>
            <a:endParaRPr lang="ru-RU" sz="1700" dirty="0" smtClean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</a:pPr>
            <a:r>
              <a:rPr lang="ru-RU" sz="1700" dirty="0" smtClean="0">
                <a:solidFill>
                  <a:schemeClr val="tx1"/>
                </a:solidFill>
              </a:rPr>
              <a:t>значений </a:t>
            </a:r>
            <a:r>
              <a:rPr lang="ru-RU" sz="1700" dirty="0">
                <a:solidFill>
                  <a:schemeClr val="tx1"/>
                </a:solidFill>
              </a:rPr>
              <a:t>целевых показателей регионального проекта «Развитие экспорта в </a:t>
            </a:r>
            <a:r>
              <a:rPr lang="ru-RU" sz="1700" dirty="0" smtClean="0">
                <a:solidFill>
                  <a:schemeClr val="tx1"/>
                </a:solidFill>
              </a:rPr>
              <a:t>РТ на </a:t>
            </a:r>
            <a:r>
              <a:rPr lang="ru-RU" sz="1700" dirty="0">
                <a:solidFill>
                  <a:schemeClr val="tx1"/>
                </a:solidFill>
              </a:rPr>
              <a:t>период </a:t>
            </a:r>
            <a:endParaRPr lang="ru-RU" sz="1700" dirty="0" smtClean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</a:pPr>
            <a:r>
              <a:rPr lang="ru-RU" sz="1700" dirty="0" smtClean="0">
                <a:solidFill>
                  <a:schemeClr val="tx1"/>
                </a:solidFill>
              </a:rPr>
              <a:t>2019-2024 </a:t>
            </a:r>
            <a:r>
              <a:rPr lang="ru-RU" sz="1700" dirty="0">
                <a:solidFill>
                  <a:schemeClr val="tx1"/>
                </a:solidFill>
              </a:rPr>
              <a:t>гг.» </a:t>
            </a:r>
            <a:r>
              <a:rPr lang="ru-RU" sz="1700" dirty="0" smtClean="0">
                <a:solidFill>
                  <a:schemeClr val="tx1"/>
                </a:solidFill>
              </a:rPr>
              <a:t>от </a:t>
            </a:r>
            <a:r>
              <a:rPr lang="ru-RU" sz="1700" dirty="0">
                <a:solidFill>
                  <a:schemeClr val="tx1"/>
                </a:solidFill>
              </a:rPr>
              <a:t>14.02.2019 № 082-2019-Т20073-1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8380" y="3474319"/>
            <a:ext cx="5492041" cy="137473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Ins="0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2000" dirty="0"/>
              <a:t>1</a:t>
            </a:r>
            <a:r>
              <a:rPr lang="ru-RU" sz="1700" dirty="0">
                <a:solidFill>
                  <a:schemeClr val="tx1"/>
                </a:solidFill>
              </a:rPr>
              <a:t> соглашение о выделении финансирования </a:t>
            </a:r>
            <a:endParaRPr lang="ru-RU" sz="1700" dirty="0" smtClean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</a:pPr>
            <a:r>
              <a:rPr lang="ru-RU" sz="1700" dirty="0" smtClean="0">
                <a:solidFill>
                  <a:schemeClr val="tx1"/>
                </a:solidFill>
              </a:rPr>
              <a:t>из </a:t>
            </a:r>
            <a:r>
              <a:rPr lang="ru-RU" sz="1700" dirty="0">
                <a:solidFill>
                  <a:schemeClr val="tx1"/>
                </a:solidFill>
              </a:rPr>
              <a:t>федерального бюджета на реализацию регионального проекта «Развитие экспорта </a:t>
            </a:r>
            <a:endParaRPr lang="ru-RU" sz="1700" dirty="0" smtClean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</a:pPr>
            <a:r>
              <a:rPr lang="ru-RU" sz="1700" dirty="0" smtClean="0">
                <a:solidFill>
                  <a:schemeClr val="tx1"/>
                </a:solidFill>
              </a:rPr>
              <a:t>в </a:t>
            </a:r>
            <a:r>
              <a:rPr lang="ru-RU" sz="1700" dirty="0">
                <a:solidFill>
                  <a:schemeClr val="tx1"/>
                </a:solidFill>
              </a:rPr>
              <a:t>Республике Татарстан на период 2019-2024 гг.» от 15.02.2019 № 082-08-2019-313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98380" y="4923429"/>
            <a:ext cx="5492042" cy="113877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Ins="0" rtlCol="0">
            <a:spAutoFit/>
          </a:bodyPr>
          <a:lstStyle>
            <a:defPPr>
              <a:defRPr lang="ru-RU"/>
            </a:defPPr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1700" dirty="0"/>
              <a:t>Государственных контрактов на реализацию мероприятий регионального проекта «Развитие экспорта в Республике Татарстан на период </a:t>
            </a:r>
            <a:endParaRPr lang="ru-RU" sz="1700" dirty="0" smtClean="0"/>
          </a:p>
          <a:p>
            <a:pPr>
              <a:lnSpc>
                <a:spcPts val="2000"/>
              </a:lnSpc>
            </a:pPr>
            <a:r>
              <a:rPr lang="ru-RU" sz="1700" dirty="0" smtClean="0"/>
              <a:t>2019-2024 </a:t>
            </a:r>
            <a:r>
              <a:rPr lang="ru-RU" sz="1700" dirty="0"/>
              <a:t>гг.» не заключено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5046" y="2533108"/>
            <a:ext cx="1777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i="1" dirty="0" smtClean="0">
                <a:latin typeface="Arial" pitchFamily="34" charset="0"/>
                <a:cs typeface="Arial" pitchFamily="34" charset="0"/>
              </a:rPr>
              <a:t>Средства </a:t>
            </a:r>
          </a:p>
          <a:p>
            <a:pPr algn="r"/>
            <a:r>
              <a:rPr lang="ru-RU" b="1" i="1" dirty="0" smtClean="0">
                <a:latin typeface="Arial" pitchFamily="34" charset="0"/>
                <a:cs typeface="Arial" pitchFamily="34" charset="0"/>
              </a:rPr>
              <a:t>бюджета РТ 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0341" y="5098232"/>
            <a:ext cx="1947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i="1" dirty="0" smtClean="0">
                <a:latin typeface="Arial" pitchFamily="34" charset="0"/>
                <a:cs typeface="Arial" pitchFamily="34" charset="0"/>
              </a:rPr>
              <a:t>Средства </a:t>
            </a:r>
          </a:p>
          <a:p>
            <a:pPr algn="r"/>
            <a:r>
              <a:rPr lang="ru-RU" b="1" i="1" dirty="0" smtClean="0">
                <a:latin typeface="Arial" pitchFamily="34" charset="0"/>
                <a:cs typeface="Arial" pitchFamily="34" charset="0"/>
              </a:rPr>
              <a:t>федерального </a:t>
            </a:r>
          </a:p>
          <a:p>
            <a:pPr algn="r"/>
            <a:r>
              <a:rPr lang="ru-RU" b="1" i="1" dirty="0" smtClean="0">
                <a:latin typeface="Arial" pitchFamily="34" charset="0"/>
                <a:cs typeface="Arial" pitchFamily="34" charset="0"/>
              </a:rPr>
              <a:t>бюджета 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6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Firm Format - Russian">
  <a:themeElements>
    <a:clrScheme name="Firm Format - Russian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DFE7"/>
      </a:accent1>
      <a:accent2>
        <a:srgbClr val="8CC742"/>
      </a:accent2>
      <a:accent3>
        <a:srgbClr val="FFFFFF"/>
      </a:accent3>
      <a:accent4>
        <a:srgbClr val="000000"/>
      </a:accent4>
      <a:accent5>
        <a:srgbClr val="ECECF1"/>
      </a:accent5>
      <a:accent6>
        <a:srgbClr val="7EB43B"/>
      </a:accent6>
      <a:hlink>
        <a:srgbClr val="FFAE18"/>
      </a:hlink>
      <a:folHlink>
        <a:srgbClr val="049136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49136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27134</TotalTime>
  <Words>771</Words>
  <Application>Microsoft Office PowerPoint</Application>
  <PresentationFormat>Широкоэкранный</PresentationFormat>
  <Paragraphs>201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Helvetica Neue Medium</vt:lpstr>
      <vt:lpstr>Times New Roman</vt:lpstr>
      <vt:lpstr>Wingdings</vt:lpstr>
      <vt:lpstr>1_Тема Office</vt:lpstr>
      <vt:lpstr>16_Firm Format - Russian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Holopov</dc:creator>
  <cp:lastModifiedBy>Пользователь Windows</cp:lastModifiedBy>
  <cp:revision>5770</cp:revision>
  <cp:lastPrinted>2019-12-06T07:46:31Z</cp:lastPrinted>
  <dcterms:created xsi:type="dcterms:W3CDTF">2017-01-20T06:03:46Z</dcterms:created>
  <dcterms:modified xsi:type="dcterms:W3CDTF">2019-12-30T10:19:06Z</dcterms:modified>
</cp:coreProperties>
</file>